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67" r:id="rId2"/>
    <p:sldId id="258" r:id="rId3"/>
    <p:sldId id="266" r:id="rId4"/>
    <p:sldId id="256" r:id="rId5"/>
    <p:sldId id="257" r:id="rId6"/>
    <p:sldId id="269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68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BEF6F1-0F05-4956-851C-1AC1645C5A47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BE2104-2805-4529-A94F-C4D924EE8B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839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2104-2805-4529-A94F-C4D924EE8BD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79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E289-DBAD-4125-A312-C1D5F8D6CE7C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849-E248-4B47-A614-A266B63438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717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E289-DBAD-4125-A312-C1D5F8D6CE7C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849-E248-4B47-A614-A266B63438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831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E289-DBAD-4125-A312-C1D5F8D6CE7C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849-E248-4B47-A614-A266B63438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720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E289-DBAD-4125-A312-C1D5F8D6CE7C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849-E248-4B47-A614-A266B63438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29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E289-DBAD-4125-A312-C1D5F8D6CE7C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849-E248-4B47-A614-A266B63438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355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E289-DBAD-4125-A312-C1D5F8D6CE7C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849-E248-4B47-A614-A266B63438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31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E289-DBAD-4125-A312-C1D5F8D6CE7C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849-E248-4B47-A614-A266B63438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38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E289-DBAD-4125-A312-C1D5F8D6CE7C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849-E248-4B47-A614-A266B63438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570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E289-DBAD-4125-A312-C1D5F8D6CE7C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849-E248-4B47-A614-A266B63438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074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E289-DBAD-4125-A312-C1D5F8D6CE7C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849-E248-4B47-A614-A266B63438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853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E289-DBAD-4125-A312-C1D5F8D6CE7C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849-E248-4B47-A614-A266B63438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134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E289-DBAD-4125-A312-C1D5F8D6CE7C}" type="datetimeFigureOut">
              <a:rPr lang="he-IL" smtClean="0"/>
              <a:t>י"ז/חשון/תשע"ד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6D849-E248-4B47-A614-A266B63438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102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osssund.typepad.com/files/cista-info-package.pdf" TargetMode="External"/><Relationship Id="rId3" Type="http://schemas.openxmlformats.org/officeDocument/2006/relationships/hyperlink" Target="http://www.youtube.com/watch?v=x1r5GutrXX4" TargetMode="External"/><Relationship Id="rId7" Type="http://schemas.openxmlformats.org/officeDocument/2006/relationships/hyperlink" Target="http://www.mosssund.com/CIST.html" TargetMode="External"/><Relationship Id="rId2" Type="http://schemas.openxmlformats.org/officeDocument/2006/relationships/hyperlink" Target="http://www.mvrdv.nl/projects/181_pig_c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zeen.com/2009/10/16/solar-decathlon-house-by-technische-universitat-darmstadt/" TargetMode="External"/><Relationship Id="rId5" Type="http://schemas.openxmlformats.org/officeDocument/2006/relationships/hyperlink" Target="http://en.wikipedia.org/wiki/BedZED" TargetMode="External"/><Relationship Id="rId4" Type="http://schemas.openxmlformats.org/officeDocument/2006/relationships/hyperlink" Target="http://www.zedfactory.com/zed/?q=node/165" TargetMode="External"/><Relationship Id="rId9" Type="http://schemas.openxmlformats.org/officeDocument/2006/relationships/hyperlink" Target="http://www.fig40.com/work/cista-rain-harvesting-syste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Site Strategy</a:t>
            </a:r>
            <a:br>
              <a:rPr lang="en-US" sz="3200" dirty="0" smtClean="0"/>
            </a:br>
            <a:r>
              <a:rPr lang="en-US" sz="3200" dirty="0" smtClean="0"/>
              <a:t>Case Studies</a:t>
            </a:r>
            <a:endParaRPr lang="he-IL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94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000" dirty="0" smtClean="0">
                <a:latin typeface="Hobo Std" pitchFamily="34" charset="0"/>
              </a:rPr>
              <a:t>Davide Monticelli  -  Federico Fauli</a:t>
            </a:r>
            <a:r>
              <a:rPr lang="en-US" sz="2000" dirty="0">
                <a:latin typeface="Hobo Std" pitchFamily="34" charset="0"/>
              </a:rPr>
              <a:t> </a:t>
            </a:r>
            <a:r>
              <a:rPr lang="en-US" sz="2000" dirty="0" smtClean="0">
                <a:latin typeface="Hobo Std" pitchFamily="34" charset="0"/>
              </a:rPr>
              <a:t> -  Yafim Simanovsky</a:t>
            </a:r>
            <a:endParaRPr lang="he-IL" sz="2000" dirty="0">
              <a:latin typeface="Hobo St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Group 01 – “Pixel”</a:t>
            </a:r>
            <a:endParaRPr lang="he-IL" dirty="0"/>
          </a:p>
        </p:txBody>
      </p:sp>
      <p:pic>
        <p:nvPicPr>
          <p:cNvPr id="2053" name="Picture 5" descr="https://encrypted-tbn0.gstatic.com/images?q=tbn:ANd9GcQRUMWiUzTj1RVFRo9PghNEpr2j_0iSzFxhCUQcf3dChoy5IxhS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2004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349276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/>
              <a:t>Zero </a:t>
            </a:r>
            <a:r>
              <a:rPr lang="en-US" b="1" u="sng" dirty="0" smtClean="0"/>
              <a:t>energy</a:t>
            </a:r>
            <a:r>
              <a:rPr lang="en-US" dirty="0" smtClean="0"/>
              <a:t>— </a:t>
            </a:r>
            <a:r>
              <a:rPr lang="en-US" dirty="0"/>
              <a:t>designed to use only energy from </a:t>
            </a:r>
            <a:endParaRPr lang="en-US" dirty="0" smtClean="0"/>
          </a:p>
          <a:p>
            <a:pPr algn="l" rtl="0"/>
            <a:r>
              <a:rPr lang="en-US" dirty="0" smtClean="0"/>
              <a:t>renewable </a:t>
            </a:r>
            <a:r>
              <a:rPr lang="en-US" dirty="0"/>
              <a:t>sources generated on site. </a:t>
            </a:r>
            <a:endParaRPr lang="en-US" dirty="0" smtClean="0"/>
          </a:p>
          <a:p>
            <a:pPr algn="l" rtl="0"/>
            <a:r>
              <a:rPr lang="en-US" dirty="0" smtClean="0"/>
              <a:t>777m2 of </a:t>
            </a:r>
            <a:r>
              <a:rPr lang="en-US" dirty="0"/>
              <a:t>solar panels. </a:t>
            </a: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609600" y="24384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/>
              <a:t>Energy </a:t>
            </a:r>
            <a:r>
              <a:rPr lang="en-US" b="1" u="sng" dirty="0" smtClean="0"/>
              <a:t>efficient</a:t>
            </a:r>
            <a:r>
              <a:rPr lang="en-US" dirty="0" smtClean="0"/>
              <a:t>— houses </a:t>
            </a:r>
            <a:r>
              <a:rPr lang="en-US" dirty="0"/>
              <a:t>face south to take advantage of solar gain, are triple glazed, and have high thermal insulation.</a:t>
            </a:r>
            <a:endParaRPr lang="he-IL" dirty="0"/>
          </a:p>
        </p:txBody>
      </p:sp>
      <p:sp>
        <p:nvSpPr>
          <p:cNvPr id="8" name="Rectangle 7"/>
          <p:cNvSpPr/>
          <p:nvPr/>
        </p:nvSpPr>
        <p:spPr>
          <a:xfrm>
            <a:off x="609600" y="37653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Principles:</a:t>
            </a:r>
            <a:endParaRPr lang="he-IL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09600" y="4279147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/>
              <a:t>Water </a:t>
            </a:r>
            <a:r>
              <a:rPr lang="en-US" b="1" u="sng" dirty="0" smtClean="0"/>
              <a:t>efficient</a:t>
            </a:r>
            <a:r>
              <a:rPr lang="en-US" dirty="0" smtClean="0"/>
              <a:t>— most </a:t>
            </a:r>
            <a:r>
              <a:rPr lang="en-US" dirty="0"/>
              <a:t>rain water falling </a:t>
            </a:r>
            <a:endParaRPr lang="en-US" dirty="0" smtClean="0"/>
          </a:p>
          <a:p>
            <a:pPr algn="l" rtl="0"/>
            <a:r>
              <a:rPr lang="en-US" dirty="0" smtClean="0"/>
              <a:t>On the </a:t>
            </a:r>
            <a:r>
              <a:rPr lang="en-US" dirty="0"/>
              <a:t>site is collected and reused. 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609600" y="5856246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/>
              <a:t>Low-impact materials</a:t>
            </a:r>
            <a:r>
              <a:rPr lang="en-US" dirty="0" smtClean="0"/>
              <a:t>— building </a:t>
            </a:r>
            <a:r>
              <a:rPr lang="en-US" dirty="0"/>
              <a:t>materials were selected from renewable or recycled sources within </a:t>
            </a:r>
            <a:r>
              <a:rPr lang="en-US" dirty="0" smtClean="0"/>
              <a:t>56</a:t>
            </a:r>
            <a:r>
              <a:rPr lang="en-US" dirty="0"/>
              <a:t> </a:t>
            </a:r>
            <a:r>
              <a:rPr lang="en-US" dirty="0" smtClean="0"/>
              <a:t>km </a:t>
            </a:r>
            <a:r>
              <a:rPr lang="en-US" dirty="0"/>
              <a:t>of the site, to minimize the energy required for </a:t>
            </a:r>
            <a:r>
              <a:rPr lang="en-US" dirty="0" smtClean="0"/>
              <a:t>transportation </a:t>
            </a:r>
            <a:endParaRPr lang="he-I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02" y="414295"/>
            <a:ext cx="3238223" cy="18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97063"/>
            <a:ext cx="3352800" cy="260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7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37653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Results (2003 in comparison with UK):</a:t>
            </a:r>
            <a:endParaRPr lang="he-IL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746879"/>
            <a:ext cx="85141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   </a:t>
            </a:r>
            <a:r>
              <a:rPr lang="en-US" dirty="0" smtClean="0"/>
              <a:t>- </a:t>
            </a:r>
            <a:r>
              <a:rPr lang="en-US" dirty="0"/>
              <a:t>Space-heating requirements were 88% </a:t>
            </a:r>
            <a:r>
              <a:rPr lang="en-US" dirty="0" smtClean="0"/>
              <a:t>less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  </a:t>
            </a:r>
            <a:r>
              <a:rPr lang="en-US" dirty="0" smtClean="0"/>
              <a:t>- Hot-water </a:t>
            </a:r>
            <a:r>
              <a:rPr lang="en-US" dirty="0"/>
              <a:t>consumption was 57% </a:t>
            </a:r>
            <a:r>
              <a:rPr lang="en-US" dirty="0" smtClean="0"/>
              <a:t>less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 </a:t>
            </a:r>
            <a:r>
              <a:rPr lang="en-US" dirty="0" smtClean="0"/>
              <a:t> - The </a:t>
            </a:r>
            <a:r>
              <a:rPr lang="en-US" dirty="0"/>
              <a:t>electrical power used, at 3 kilowatt hours per person per day, was 25% </a:t>
            </a:r>
            <a:endParaRPr lang="en-US" dirty="0" smtClean="0"/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 less than </a:t>
            </a:r>
            <a:r>
              <a:rPr lang="en-US" dirty="0"/>
              <a:t>the UK average; 11% of this was produced by solar </a:t>
            </a:r>
            <a:r>
              <a:rPr lang="en-US" dirty="0" smtClean="0"/>
              <a:t>panels.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  - Mains-water </a:t>
            </a:r>
            <a:r>
              <a:rPr lang="en-US" dirty="0"/>
              <a:t>consumption has been reduced by 50</a:t>
            </a:r>
            <a:r>
              <a:rPr lang="en-US" dirty="0" smtClean="0"/>
              <a:t>%.</a:t>
            </a:r>
            <a:endParaRPr lang="en-US" dirty="0"/>
          </a:p>
          <a:p>
            <a:pPr algn="l" rtl="0"/>
            <a:r>
              <a:rPr lang="en-US" dirty="0"/>
              <a:t>   </a:t>
            </a:r>
            <a:endParaRPr lang="en-US" dirty="0" smtClean="0"/>
          </a:p>
          <a:p>
            <a:pPr algn="l" rtl="0"/>
            <a:r>
              <a:rPr lang="en-US" dirty="0" smtClean="0"/>
              <a:t>   - </a:t>
            </a:r>
            <a:r>
              <a:rPr lang="en-US" dirty="0"/>
              <a:t>The residents' car mileage is 65% less.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816" y="3602590"/>
            <a:ext cx="85141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  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- </a:t>
            </a:r>
            <a:r>
              <a:rPr lang="en-US" dirty="0"/>
              <a:t>the biomass wood chip boiler (biomass gasifier) </a:t>
            </a:r>
            <a:r>
              <a:rPr lang="en-US" dirty="0" smtClean="0"/>
              <a:t>didn’t work as planned   </a:t>
            </a:r>
          </a:p>
          <a:p>
            <a:pPr algn="l" rtl="0"/>
            <a:r>
              <a:rPr lang="en-US" dirty="0" smtClean="0"/>
              <a:t>   </a:t>
            </a:r>
          </a:p>
          <a:p>
            <a:pPr algn="l" rtl="0"/>
            <a:r>
              <a:rPr lang="en-US" dirty="0" smtClean="0"/>
              <a:t>- </a:t>
            </a:r>
            <a:r>
              <a:rPr lang="en-US" dirty="0"/>
              <a:t>the passive heating from the sunspaces had been insufficient for comfort in winter </a:t>
            </a:r>
            <a:r>
              <a:rPr lang="en-US" dirty="0" smtClean="0"/>
              <a:t>  and </a:t>
            </a:r>
            <a:r>
              <a:rPr lang="en-US" dirty="0"/>
              <a:t>created overheating in </a:t>
            </a:r>
            <a:r>
              <a:rPr lang="en-US" dirty="0" smtClean="0"/>
              <a:t>summer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- Embodied footprint was large</a:t>
            </a:r>
            <a:r>
              <a:rPr lang="en-US" dirty="0"/>
              <a:t>. 67.5 tonnes CO2e for a </a:t>
            </a:r>
            <a:r>
              <a:rPr lang="en-US" dirty="0" smtClean="0"/>
              <a:t>100m2 flat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41910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Cons: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519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200" b="1" dirty="0" smtClean="0"/>
              <a:t>Technische Universitat Darmstadt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Solar Powered House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(</a:t>
            </a:r>
            <a:r>
              <a:rPr lang="en-US" sz="2400" b="1" dirty="0" smtClean="0"/>
              <a:t>built – student competition)</a:t>
            </a:r>
            <a:endParaRPr lang="he-IL" sz="2400" dirty="0"/>
          </a:p>
        </p:txBody>
      </p:sp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2438400" cy="2438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8193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71700"/>
            <a:ext cx="1955800" cy="293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304800" y="2133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000" dirty="0" smtClean="0"/>
              <a:t>2 story, cube-shaped </a:t>
            </a:r>
            <a:r>
              <a:rPr lang="en-US" sz="2000" dirty="0"/>
              <a:t>house, with a facade and roof clad in </a:t>
            </a:r>
            <a:r>
              <a:rPr lang="en-US" sz="2000" b="1" dirty="0" smtClean="0"/>
              <a:t>2 types of solar cells</a:t>
            </a:r>
            <a:r>
              <a:rPr lang="en-US" sz="2000" dirty="0" smtClean="0"/>
              <a:t>, </a:t>
            </a:r>
            <a:r>
              <a:rPr lang="en-US" sz="2000" dirty="0"/>
              <a:t>which will </a:t>
            </a:r>
            <a:r>
              <a:rPr lang="en-US" sz="2000" b="1" dirty="0"/>
              <a:t>produce </a:t>
            </a:r>
            <a:r>
              <a:rPr lang="en-US" sz="2000" b="1" dirty="0" smtClean="0"/>
              <a:t>200% </a:t>
            </a:r>
            <a:r>
              <a:rPr lang="en-US" sz="2000" b="1" dirty="0"/>
              <a:t>of the home’s </a:t>
            </a:r>
            <a:r>
              <a:rPr lang="en-US" sz="2000" b="1" dirty="0" smtClean="0"/>
              <a:t>energy.</a:t>
            </a:r>
          </a:p>
          <a:p>
            <a:pPr algn="l" rtl="0"/>
            <a:r>
              <a:rPr lang="en-US" sz="2000" dirty="0" smtClean="0"/>
              <a:t>It is highly </a:t>
            </a:r>
            <a:r>
              <a:rPr lang="en-US" sz="2000" b="1" dirty="0"/>
              <a:t>insulated</a:t>
            </a:r>
            <a:r>
              <a:rPr lang="en-US" sz="2000" dirty="0"/>
              <a:t> and has </a:t>
            </a:r>
            <a:r>
              <a:rPr lang="en-US" sz="2000" b="1" dirty="0"/>
              <a:t>automated l</a:t>
            </a:r>
            <a:r>
              <a:rPr lang="en-US" sz="2000" b="1" dirty="0" smtClean="0"/>
              <a:t>ouvre </a:t>
            </a:r>
            <a:r>
              <a:rPr lang="en-US" sz="2000" b="1" dirty="0"/>
              <a:t>window shades</a:t>
            </a:r>
            <a:r>
              <a:rPr lang="en-US" sz="2000" dirty="0"/>
              <a:t> to reduce unwanted heat-gain</a:t>
            </a:r>
            <a:r>
              <a:rPr lang="en-US" sz="2000" dirty="0" smtClean="0"/>
              <a:t>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 smtClean="0"/>
              <a:t>It shows the practical application</a:t>
            </a:r>
          </a:p>
          <a:p>
            <a:pPr algn="l" rtl="0"/>
            <a:r>
              <a:rPr lang="en-US" sz="2000" dirty="0" smtClean="0"/>
              <a:t>of BIPV (building integrated</a:t>
            </a:r>
          </a:p>
          <a:p>
            <a:pPr algn="l" rtl="0"/>
            <a:r>
              <a:rPr lang="en-US" sz="2000" dirty="0" smtClean="0"/>
              <a:t>photovoltaic) on a small scaled</a:t>
            </a:r>
          </a:p>
          <a:p>
            <a:pPr algn="l" rtl="0"/>
            <a:r>
              <a:rPr lang="en-US" sz="2000" dirty="0" smtClean="0"/>
              <a:t>housing.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1467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MOSS SUND Architects</a:t>
            </a:r>
            <a:br>
              <a:rPr lang="en-US" sz="2800" b="1" dirty="0" smtClean="0"/>
            </a:br>
            <a:r>
              <a:rPr lang="en-US" sz="2800" b="1" dirty="0" smtClean="0"/>
              <a:t>CISTA: Modern Rainwater Harvesting Made Beautiful</a:t>
            </a:r>
            <a:endParaRPr lang="en-US" sz="2800" b="1" dirty="0"/>
          </a:p>
        </p:txBody>
      </p:sp>
      <p:pic>
        <p:nvPicPr>
          <p:cNvPr id="8" name="Picture 2" descr="O CISTA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r="24236"/>
          <a:stretch/>
        </p:blipFill>
        <p:spPr bwMode="auto">
          <a:xfrm>
            <a:off x="5334000" y="1981199"/>
            <a:ext cx="2981131" cy="41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ista rainwater harvesting, sustainable design, green design, water conservation, green gardening, moss sund, figfo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50892"/>
            <a:ext cx="4084845" cy="319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1433" y="53304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1600" b="1" dirty="0" smtClean="0"/>
              <a:t>CISTA is a rain water harvesting system designed for urban environments. </a:t>
            </a:r>
            <a:r>
              <a:rPr lang="en-US" sz="1600" dirty="0" smtClean="0"/>
              <a:t>It provides storage for rain water within a vertical planted frame, allowing us to conserve water and increase green space</a:t>
            </a:r>
            <a:endParaRPr lang="he-IL" sz="1600" dirty="0"/>
          </a:p>
        </p:txBody>
      </p:sp>
      <p:sp>
        <p:nvSpPr>
          <p:cNvPr id="7" name="Rectangle 6"/>
          <p:cNvSpPr/>
          <p:nvPr/>
        </p:nvSpPr>
        <p:spPr>
          <a:xfrm>
            <a:off x="4038600" y="565590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1600" dirty="0" smtClean="0">
                <a:effectLst/>
              </a:rPr>
              <a:t>An LED float in a tube is anchored to the side to give an indication of water level, and a metered drip from the tank continuously waters the plant.</a:t>
            </a:r>
            <a:endParaRPr lang="en-US" sz="1600" dirty="0">
              <a:effectLst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2" y="1845906"/>
            <a:ext cx="634807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4" y="228601"/>
            <a:ext cx="240258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057400" cy="715962"/>
          </a:xfrm>
        </p:spPr>
        <p:txBody>
          <a:bodyPr/>
          <a:lstStyle/>
          <a:p>
            <a:pPr algn="l" rtl="0"/>
            <a:r>
              <a:rPr lang="en-US" sz="2800" dirty="0" smtClean="0"/>
              <a:t>Bibliography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457201" y="990600"/>
            <a:ext cx="7796878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u="sng" dirty="0" smtClean="0"/>
              <a:t>Pig City:</a:t>
            </a:r>
          </a:p>
          <a:p>
            <a:pPr algn="l" rtl="0"/>
            <a:r>
              <a:rPr lang="en-US" sz="1600" dirty="0"/>
              <a:t>Design Team : Winy Maas, Jacob van Rijs and Nathalie de </a:t>
            </a:r>
            <a:r>
              <a:rPr lang="en-US" sz="1600" dirty="0" smtClean="0"/>
              <a:t>Vries, Ronald </a:t>
            </a:r>
            <a:r>
              <a:rPr lang="en-US" sz="1600" dirty="0"/>
              <a:t>Wall, Arjan Harbers, </a:t>
            </a:r>
            <a:endParaRPr lang="en-US" sz="1600" dirty="0" smtClean="0"/>
          </a:p>
          <a:p>
            <a:pPr algn="l" rtl="0"/>
            <a:r>
              <a:rPr lang="en-US" sz="1600" dirty="0" smtClean="0"/>
              <a:t>Cord </a:t>
            </a:r>
            <a:r>
              <a:rPr lang="en-US" sz="1600" dirty="0"/>
              <a:t>Siegel, Anton van Hoorn, Christoph Schindler, Katarzyna Glazewska and Uli Queisser.</a:t>
            </a:r>
          </a:p>
          <a:p>
            <a:pPr algn="l" rtl="0"/>
            <a:r>
              <a:rPr lang="en-US" sz="1600" dirty="0" smtClean="0">
                <a:solidFill>
                  <a:schemeClr val="accent1"/>
                </a:solidFill>
                <a:hlinkClick r:id="rId2"/>
              </a:rPr>
              <a:t>http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://www.mvrdv.nl/projects/181_pig_city</a:t>
            </a:r>
            <a:r>
              <a:rPr lang="en-US" sz="1600" dirty="0" smtClean="0">
                <a:solidFill>
                  <a:schemeClr val="accent1"/>
                </a:solidFill>
                <a:hlinkClick r:id="rId2"/>
              </a:rPr>
              <a:t>/#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u="sng" dirty="0" smtClean="0"/>
              <a:t>Pig City video:</a:t>
            </a:r>
            <a:r>
              <a:rPr lang="en-US" sz="1600" dirty="0" smtClean="0"/>
              <a:t> The Why Factory (MVDRV collaboration)</a:t>
            </a:r>
            <a:endParaRPr lang="en-US" sz="1600" dirty="0"/>
          </a:p>
          <a:p>
            <a:pPr algn="l" rtl="0"/>
            <a:r>
              <a:rPr lang="en-US" sz="1600" dirty="0" smtClean="0">
                <a:solidFill>
                  <a:schemeClr val="accent1"/>
                </a:solidFill>
                <a:hlinkClick r:id="rId3"/>
              </a:rPr>
              <a:t>http</a:t>
            </a:r>
            <a:r>
              <a:rPr lang="en-US" sz="1600" dirty="0">
                <a:solidFill>
                  <a:schemeClr val="accent1"/>
                </a:solidFill>
                <a:hlinkClick r:id="rId3"/>
              </a:rPr>
              <a:t>://</a:t>
            </a:r>
            <a:r>
              <a:rPr lang="en-US" sz="1600" dirty="0" smtClean="0">
                <a:solidFill>
                  <a:schemeClr val="accent1"/>
                </a:solidFill>
                <a:hlinkClick r:id="rId3"/>
              </a:rPr>
              <a:t>www.youtube.com/watch?v=x1r5GutrXX4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algn="l" rtl="0"/>
            <a:endParaRPr lang="en-US" sz="1600" dirty="0" smtClean="0">
              <a:solidFill>
                <a:schemeClr val="accent1"/>
              </a:solidFill>
            </a:endParaRPr>
          </a:p>
          <a:p>
            <a:pPr algn="l" rtl="0"/>
            <a:r>
              <a:rPr lang="en-US" sz="1600" u="sng" dirty="0" smtClean="0"/>
              <a:t>ZedFactory Christchurch Urban Village:</a:t>
            </a:r>
          </a:p>
          <a:p>
            <a:pPr algn="l" rtl="0"/>
            <a:r>
              <a:rPr lang="en-US" sz="1600" dirty="0" smtClean="0">
                <a:solidFill>
                  <a:schemeClr val="accent1"/>
                </a:solidFill>
                <a:hlinkClick r:id="rId4"/>
              </a:rPr>
              <a:t>http</a:t>
            </a:r>
            <a:r>
              <a:rPr lang="en-US" sz="1600" dirty="0">
                <a:solidFill>
                  <a:schemeClr val="accent1"/>
                </a:solidFill>
                <a:hlinkClick r:id="rId4"/>
              </a:rPr>
              <a:t>://www.zedfactory.com/zed/?</a:t>
            </a:r>
            <a:r>
              <a:rPr lang="en-US" sz="1600" dirty="0" smtClean="0">
                <a:solidFill>
                  <a:schemeClr val="accent1"/>
                </a:solidFill>
                <a:hlinkClick r:id="rId4"/>
              </a:rPr>
              <a:t>q=node/165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algn="l" rtl="0"/>
            <a:endParaRPr lang="he-IL" sz="16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3733800"/>
            <a:ext cx="70122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u="sng" dirty="0" smtClean="0"/>
              <a:t>ZedFactory – BedZed:</a:t>
            </a:r>
          </a:p>
          <a:p>
            <a:pPr algn="l" rtl="0"/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en.wikipedia.org/wiki/BedZED</a:t>
            </a:r>
            <a:endParaRPr lang="en-US" sz="1600" dirty="0" smtClean="0"/>
          </a:p>
          <a:p>
            <a:pPr algn="l" rtl="0"/>
            <a:endParaRPr lang="he-IL" sz="1600" dirty="0"/>
          </a:p>
        </p:txBody>
      </p:sp>
      <p:sp>
        <p:nvSpPr>
          <p:cNvPr id="6" name="Rectangle 5"/>
          <p:cNvSpPr/>
          <p:nvPr/>
        </p:nvSpPr>
        <p:spPr>
          <a:xfrm>
            <a:off x="457200" y="4495800"/>
            <a:ext cx="8429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u="sng" dirty="0"/>
              <a:t>Technische Universität </a:t>
            </a:r>
            <a:r>
              <a:rPr lang="en-US" sz="1600" u="sng" dirty="0" smtClean="0"/>
              <a:t>Darmstadt Solar House:</a:t>
            </a:r>
            <a:endParaRPr lang="en-US" sz="1600" u="sng" dirty="0"/>
          </a:p>
          <a:p>
            <a:pPr algn="l" rtl="0"/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://www.dezeen.com/2009/10/16/solar-decathlon-house-by-technische-universitat-darmstadt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 smtClean="0"/>
          </a:p>
          <a:p>
            <a:pPr algn="l" rtl="0"/>
            <a:endParaRPr lang="he-IL" sz="1600" dirty="0"/>
          </a:p>
        </p:txBody>
      </p:sp>
      <p:sp>
        <p:nvSpPr>
          <p:cNvPr id="7" name="Rectangle 6"/>
          <p:cNvSpPr/>
          <p:nvPr/>
        </p:nvSpPr>
        <p:spPr>
          <a:xfrm>
            <a:off x="480528" y="5334000"/>
            <a:ext cx="50355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u="sng" dirty="0" smtClean="0"/>
              <a:t>CISTA rainwater system:</a:t>
            </a:r>
          </a:p>
          <a:p>
            <a:pPr algn="l" rtl="0"/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</a:t>
            </a:r>
            <a:r>
              <a:rPr lang="en-US" sz="1600" dirty="0" smtClean="0">
                <a:hlinkClick r:id="rId7"/>
              </a:rPr>
              <a:t>www.mosssund.com/CIST.html</a:t>
            </a:r>
            <a:endParaRPr lang="en-US" sz="1600" dirty="0" smtClean="0"/>
          </a:p>
          <a:p>
            <a:pPr algn="l" rtl="0"/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mosssund.typepad.com/files/cista-info-package.pdf</a:t>
            </a:r>
            <a:endParaRPr lang="en-US" sz="1600" dirty="0" smtClean="0"/>
          </a:p>
          <a:p>
            <a:pPr algn="l" rtl="0"/>
            <a:r>
              <a:rPr lang="en-US" sz="1600" dirty="0">
                <a:hlinkClick r:id="rId9"/>
              </a:rPr>
              <a:t>http://www.fig40.com/work/cista-rain-harvesting-system</a:t>
            </a:r>
            <a:r>
              <a:rPr lang="en-US" sz="1600" dirty="0" smtClean="0">
                <a:hlinkClick r:id="rId9"/>
              </a:rPr>
              <a:t>/</a:t>
            </a:r>
            <a:endParaRPr lang="en-US" sz="1600" dirty="0" smtClean="0"/>
          </a:p>
          <a:p>
            <a:pPr algn="l" rtl="0"/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7603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524000"/>
          </a:xfrm>
        </p:spPr>
        <p:txBody>
          <a:bodyPr>
            <a:noAutofit/>
          </a:bodyPr>
          <a:lstStyle/>
          <a:p>
            <a:pPr rtl="0"/>
            <a:r>
              <a:rPr lang="en-US" sz="4000" b="1" dirty="0" smtClean="0">
                <a:latin typeface="+mn-lt"/>
              </a:rPr>
              <a:t>Pig City </a:t>
            </a:r>
            <a:r>
              <a:rPr lang="en-US" sz="4000" b="1" dirty="0" smtClean="0">
                <a:latin typeface="+mn-lt"/>
              </a:rPr>
              <a:t>– MVDRV</a:t>
            </a:r>
            <a:br>
              <a:rPr lang="en-US" sz="40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a theoretical program</a:t>
            </a:r>
            <a:endParaRPr lang="he-IL" sz="2800" dirty="0">
              <a:latin typeface="+mn-lt"/>
            </a:endParaRPr>
          </a:p>
        </p:txBody>
      </p:sp>
      <p:pic>
        <p:nvPicPr>
          <p:cNvPr id="3074" name="Picture 2" descr="http://futureprospects.files.wordpress.com/2010/05/b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48882"/>
            <a:ext cx="695771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19405"/>
            <a:ext cx="93628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Facts</a:t>
            </a:r>
            <a:endParaRPr lang="he-IL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293167"/>
            <a:ext cx="505843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- 80 Billion kg of pig consumed in 2000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126159"/>
            <a:ext cx="508620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- Diseases cause damage in production 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smtClean="0"/>
              <a:t>(</a:t>
            </a:r>
            <a:r>
              <a:rPr lang="en-US" sz="2000" dirty="0"/>
              <a:t>Swine Fever and Foot and Mouth </a:t>
            </a:r>
            <a:r>
              <a:rPr lang="en-US" sz="2000" dirty="0" smtClean="0"/>
              <a:t>disease)</a:t>
            </a:r>
            <a:endParaRPr lang="he-I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25286" y="3207603"/>
            <a:ext cx="66947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- In 1999, 15.2 million pigs and 15.5 million humans officially Inhabited the Netherlands</a:t>
            </a:r>
            <a:r>
              <a:rPr lang="en-US" sz="2400" dirty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16986" y="4876800"/>
            <a:ext cx="3810000" cy="788247"/>
            <a:chOff x="1065144" y="4039081"/>
            <a:chExt cx="3810000" cy="78824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158" y="4039081"/>
              <a:ext cx="1066800" cy="788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065144" y="4248539"/>
              <a:ext cx="381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2400" dirty="0" smtClean="0"/>
                <a:t>1 	          = 664 m2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67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5849" y="348734"/>
            <a:ext cx="113300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PROBLEM</a:t>
            </a:r>
            <a:endParaRPr lang="he-IL" dirty="0"/>
          </a:p>
        </p:txBody>
      </p:sp>
      <p:grpSp>
        <p:nvGrpSpPr>
          <p:cNvPr id="2" name="Group 1"/>
          <p:cNvGrpSpPr/>
          <p:nvPr/>
        </p:nvGrpSpPr>
        <p:grpSpPr>
          <a:xfrm>
            <a:off x="1752600" y="2278618"/>
            <a:ext cx="6047332" cy="2217182"/>
            <a:chOff x="1752600" y="1297543"/>
            <a:chExt cx="6047332" cy="2217182"/>
          </a:xfrm>
        </p:grpSpPr>
        <p:sp>
          <p:nvSpPr>
            <p:cNvPr id="8" name="TextBox 7"/>
            <p:cNvSpPr txBox="1"/>
            <p:nvPr/>
          </p:nvSpPr>
          <p:spPr>
            <a:xfrm>
              <a:off x="1752600" y="1297543"/>
              <a:ext cx="114326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Consumer</a:t>
              </a:r>
              <a:endParaRPr lang="he-IL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75947" y="1297543"/>
              <a:ext cx="65280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Food</a:t>
              </a:r>
              <a:endParaRPr lang="he-IL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1297543"/>
              <a:ext cx="73610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Space</a:t>
              </a:r>
              <a:endParaRPr lang="he-IL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059063" y="2514600"/>
              <a:ext cx="734832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702349" y="2705099"/>
              <a:ext cx="2" cy="8096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715000" y="2705099"/>
              <a:ext cx="685800" cy="8001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019" y="1714500"/>
              <a:ext cx="1340660" cy="990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http://trendliest.files.wordpress.com/2008/06/ur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639" y="1689614"/>
              <a:ext cx="1065223" cy="1420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754982"/>
              <a:ext cx="1322932" cy="1322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71" y="4740031"/>
            <a:ext cx="3083788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56522" y="990600"/>
            <a:ext cx="5950347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Is it possible to compact all the pig production within</a:t>
            </a:r>
          </a:p>
          <a:p>
            <a:pPr algn="l" rtl="0"/>
            <a:r>
              <a:rPr lang="en-US" dirty="0"/>
              <a:t>concentrated farms, </a:t>
            </a:r>
            <a:r>
              <a:rPr lang="en-US" dirty="0" smtClean="0"/>
              <a:t>avoiding </a:t>
            </a:r>
            <a:r>
              <a:rPr lang="en-US" dirty="0"/>
              <a:t>unnecessary transportation and</a:t>
            </a:r>
          </a:p>
          <a:p>
            <a:pPr algn="l" rtl="0"/>
            <a:r>
              <a:rPr lang="en-US" dirty="0"/>
              <a:t>distribution, and </a:t>
            </a:r>
            <a:r>
              <a:rPr lang="en-US" dirty="0" smtClean="0"/>
              <a:t>reducing diseases</a:t>
            </a:r>
            <a:r>
              <a:rPr lang="en-US" dirty="0"/>
              <a:t>?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00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308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7362" y="1752600"/>
            <a:ext cx="3406638" cy="31393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The solution was to </a:t>
            </a:r>
            <a:r>
              <a:rPr lang="en-US" b="1" dirty="0" smtClean="0"/>
              <a:t>put all the </a:t>
            </a:r>
          </a:p>
          <a:p>
            <a:pPr algn="l" rtl="0"/>
            <a:r>
              <a:rPr lang="en-US" b="1" dirty="0" smtClean="0"/>
              <a:t>elements </a:t>
            </a:r>
            <a:r>
              <a:rPr lang="en-US" b="1" dirty="0" smtClean="0"/>
              <a:t>together </a:t>
            </a:r>
            <a:r>
              <a:rPr lang="en-US" dirty="0" smtClean="0"/>
              <a:t>in skyscrapers, </a:t>
            </a:r>
          </a:p>
          <a:p>
            <a:pPr algn="l" rtl="0"/>
            <a:r>
              <a:rPr lang="en-US" dirty="0" smtClean="0"/>
              <a:t>saving </a:t>
            </a:r>
            <a:r>
              <a:rPr lang="en-US" dirty="0" smtClean="0"/>
              <a:t>on </a:t>
            </a:r>
            <a:r>
              <a:rPr lang="en-US" dirty="0" smtClean="0"/>
              <a:t>transportation </a:t>
            </a:r>
            <a:r>
              <a:rPr lang="en-US" dirty="0" smtClean="0"/>
              <a:t>and </a:t>
            </a:r>
            <a:endParaRPr lang="en-US" dirty="0" smtClean="0"/>
          </a:p>
          <a:p>
            <a:pPr algn="l" rtl="0"/>
            <a:r>
              <a:rPr lang="en-US" dirty="0" smtClean="0"/>
              <a:t>Production waste</a:t>
            </a:r>
            <a:r>
              <a:rPr lang="en-US" dirty="0" smtClean="0"/>
              <a:t>.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Bringing </a:t>
            </a:r>
            <a:r>
              <a:rPr lang="en-US" b="1" dirty="0"/>
              <a:t>into one space both </a:t>
            </a:r>
            <a:endParaRPr lang="en-US" b="1" dirty="0" smtClean="0"/>
          </a:p>
          <a:p>
            <a:pPr algn="l" rtl="0"/>
            <a:r>
              <a:rPr lang="en-US" b="1" dirty="0" smtClean="0"/>
              <a:t>the </a:t>
            </a:r>
            <a:r>
              <a:rPr lang="en-US" b="1" dirty="0"/>
              <a:t>product and its process </a:t>
            </a:r>
            <a:endParaRPr lang="en-US" b="1" dirty="0" smtClean="0"/>
          </a:p>
          <a:p>
            <a:pPr algn="l" rtl="0"/>
            <a:r>
              <a:rPr lang="en-US" dirty="0" smtClean="0"/>
              <a:t>(</a:t>
            </a:r>
            <a:r>
              <a:rPr lang="en-US" dirty="0"/>
              <a:t>food for animals and animals </a:t>
            </a:r>
            <a:endParaRPr lang="en-US" dirty="0" smtClean="0"/>
          </a:p>
          <a:p>
            <a:pPr algn="l" rtl="0"/>
            <a:r>
              <a:rPr lang="en-US" dirty="0" smtClean="0"/>
              <a:t>themselves</a:t>
            </a:r>
            <a:r>
              <a:rPr lang="en-US" dirty="0"/>
              <a:t>) and this saves on </a:t>
            </a:r>
            <a:endParaRPr lang="en-US" dirty="0" smtClean="0"/>
          </a:p>
          <a:p>
            <a:pPr algn="l" rtl="0"/>
            <a:r>
              <a:rPr lang="en-US" dirty="0" smtClean="0"/>
              <a:t>energy </a:t>
            </a:r>
            <a:r>
              <a:rPr lang="en-US" dirty="0"/>
              <a:t>in every field and </a:t>
            </a:r>
            <a:endParaRPr lang="en-US" dirty="0" smtClean="0"/>
          </a:p>
          <a:p>
            <a:pPr algn="l" rtl="0"/>
            <a:r>
              <a:rPr lang="en-US" dirty="0" smtClean="0"/>
              <a:t>CO2 emissions.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094361" y="533400"/>
            <a:ext cx="11744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SOLUTION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9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" b="2812"/>
          <a:stretch/>
        </p:blipFill>
        <p:spPr>
          <a:xfrm>
            <a:off x="360784" y="76200"/>
            <a:ext cx="8285584" cy="66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600" b="1" dirty="0" smtClean="0"/>
              <a:t>ZedFactory </a:t>
            </a:r>
            <a:br>
              <a:rPr lang="en-US" sz="3600" b="1" dirty="0" smtClean="0"/>
            </a:br>
            <a:r>
              <a:rPr lang="en-US" sz="3600" b="1" dirty="0" smtClean="0"/>
              <a:t>Christchurch Urban Village</a:t>
            </a:r>
            <a:br>
              <a:rPr lang="en-US" sz="3600" b="1" dirty="0" smtClean="0"/>
            </a:br>
            <a:r>
              <a:rPr lang="en-US" sz="2800" b="1" dirty="0" smtClean="0"/>
              <a:t>(community strategy project</a:t>
            </a:r>
            <a:r>
              <a:rPr lang="en-US" sz="2800" b="1" dirty="0" smtClean="0"/>
              <a:t>)</a:t>
            </a:r>
            <a:endParaRPr lang="he-I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431786"/>
            <a:ext cx="5410200" cy="358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6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962400" y="3358277"/>
            <a:ext cx="7571688" cy="258532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endParaRPr lang="it-IT" dirty="0" smtClean="0"/>
          </a:p>
          <a:p>
            <a:pPr algn="l" rtl="0"/>
            <a:r>
              <a:rPr lang="en-US" dirty="0" smtClean="0"/>
              <a:t>					This </a:t>
            </a:r>
            <a:r>
              <a:rPr lang="en-US" dirty="0"/>
              <a:t>is a chance to influence </a:t>
            </a:r>
            <a:endParaRPr lang="en-US" dirty="0" smtClean="0"/>
          </a:p>
          <a:p>
            <a:pPr algn="l" rtl="0"/>
            <a:r>
              <a:rPr lang="en-US" dirty="0"/>
              <a:t>	</a:t>
            </a:r>
            <a:r>
              <a:rPr lang="en-US" dirty="0" smtClean="0"/>
              <a:t>				how </a:t>
            </a:r>
            <a:r>
              <a:rPr lang="en-US" dirty="0"/>
              <a:t>a new city develops and </a:t>
            </a:r>
            <a:endParaRPr lang="en-US" dirty="0" smtClean="0"/>
          </a:p>
          <a:p>
            <a:pPr algn="l" rtl="0"/>
            <a:r>
              <a:rPr lang="en-US" dirty="0"/>
              <a:t>	</a:t>
            </a:r>
            <a:r>
              <a:rPr lang="en-US" dirty="0" smtClean="0"/>
              <a:t>				grows </a:t>
            </a:r>
            <a:r>
              <a:rPr lang="en-US" dirty="0"/>
              <a:t>by designing </a:t>
            </a:r>
            <a:r>
              <a:rPr lang="en-US" dirty="0" smtClean="0"/>
              <a:t>an </a:t>
            </a:r>
          </a:p>
          <a:p>
            <a:pPr algn="l" rtl="0"/>
            <a:r>
              <a:rPr lang="en-US" dirty="0"/>
              <a:t>	</a:t>
            </a:r>
            <a:r>
              <a:rPr lang="en-US" dirty="0" smtClean="0"/>
              <a:t>				exemplar </a:t>
            </a:r>
            <a:r>
              <a:rPr lang="en-US" dirty="0"/>
              <a:t>housing </a:t>
            </a:r>
            <a:endParaRPr lang="en-US" dirty="0" smtClean="0"/>
          </a:p>
          <a:p>
            <a:pPr algn="l" rtl="0"/>
            <a:r>
              <a:rPr lang="en-US" dirty="0"/>
              <a:t>	</a:t>
            </a:r>
            <a:r>
              <a:rPr lang="en-US" dirty="0" smtClean="0"/>
              <a:t>				development </a:t>
            </a:r>
            <a:r>
              <a:rPr lang="en-US" dirty="0"/>
              <a:t>that will be the </a:t>
            </a:r>
            <a:endParaRPr lang="en-US" dirty="0" smtClean="0"/>
          </a:p>
          <a:p>
            <a:pPr algn="l" rtl="0"/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b="1" dirty="0" smtClean="0"/>
              <a:t>catalyst </a:t>
            </a:r>
            <a:r>
              <a:rPr lang="en-US" b="1" dirty="0"/>
              <a:t>for modern urban </a:t>
            </a:r>
            <a:endParaRPr lang="en-US" b="1" dirty="0" smtClean="0"/>
          </a:p>
          <a:p>
            <a:pPr algn="l" rtl="0"/>
            <a:r>
              <a:rPr lang="en-US" b="1" dirty="0"/>
              <a:t>	</a:t>
            </a:r>
            <a:r>
              <a:rPr lang="en-US" b="1" dirty="0" smtClean="0"/>
              <a:t>				living </a:t>
            </a:r>
            <a:r>
              <a:rPr lang="en-US" dirty="0"/>
              <a:t>in the heart of the </a:t>
            </a:r>
            <a:r>
              <a:rPr lang="en-US" dirty="0" smtClean="0"/>
              <a:t>city.</a:t>
            </a:r>
            <a:endParaRPr lang="en-US" dirty="0"/>
          </a:p>
          <a:p>
            <a:pPr algn="l" rtl="0"/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9404"/>
            <a:ext cx="367876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457804"/>
            <a:ext cx="3674744" cy="24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9960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it-IT" dirty="0" smtClean="0"/>
              <a:t>The new urban village will nestle into </a:t>
            </a:r>
          </a:p>
          <a:p>
            <a:pPr algn="l" rtl="0"/>
            <a:r>
              <a:rPr lang="it-IT" dirty="0" smtClean="0"/>
              <a:t>the heart of the city. </a:t>
            </a:r>
            <a:endParaRPr lang="en-US" dirty="0" smtClean="0"/>
          </a:p>
          <a:p>
            <a:pPr algn="l" rtl="0"/>
            <a:r>
              <a:rPr lang="it-IT" dirty="0" smtClean="0"/>
              <a:t>It will be located </a:t>
            </a:r>
            <a:r>
              <a:rPr lang="it-IT" b="1" dirty="0" smtClean="0"/>
              <a:t>near an existing </a:t>
            </a:r>
          </a:p>
          <a:p>
            <a:pPr algn="l" rtl="0"/>
            <a:r>
              <a:rPr lang="it-IT" b="1" dirty="0" smtClean="0"/>
              <a:t>residential area.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9630" y="329684"/>
            <a:ext cx="35073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URBAN VILLAGE CONCEPT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6227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600" b="1" dirty="0" smtClean="0"/>
              <a:t>ZedFactory – </a:t>
            </a:r>
            <a:r>
              <a:rPr lang="en-US" sz="3600" b="1" dirty="0" smtClean="0"/>
              <a:t>BedZED</a:t>
            </a:r>
            <a:r>
              <a:rPr lang="en-US" sz="3600" b="1" dirty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b="1" dirty="0"/>
              <a:t>(Bill Dunster Architects) </a:t>
            </a:r>
            <a:r>
              <a:rPr lang="en-US" sz="2400" b="1" dirty="0" smtClean="0"/>
              <a:t>(built)</a:t>
            </a:r>
            <a:endParaRPr lang="he-IL" sz="2400" dirty="0"/>
          </a:p>
        </p:txBody>
      </p:sp>
      <p:sp>
        <p:nvSpPr>
          <p:cNvPr id="9" name="Rectangle 8"/>
          <p:cNvSpPr/>
          <p:nvPr/>
        </p:nvSpPr>
        <p:spPr>
          <a:xfrm>
            <a:off x="152400" y="25905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/>
              <a:t>A</a:t>
            </a:r>
            <a:r>
              <a:rPr lang="en-US" dirty="0" smtClean="0"/>
              <a:t>n environmentally friendly housing development in Hackbridge, London.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41" y="2173363"/>
            <a:ext cx="4572000" cy="30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7518" y="4230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/>
            <a:r>
              <a:rPr lang="en-US" dirty="0"/>
              <a:t>The project is designed to use only energy from renewable sources generated on site.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33707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dirty="0"/>
              <a:t>82 homes, and 1,405 </a:t>
            </a:r>
            <a:r>
              <a:rPr lang="en-US" dirty="0" smtClean="0"/>
              <a:t>m2 of </a:t>
            </a:r>
            <a:r>
              <a:rPr lang="en-US" dirty="0"/>
              <a:t>work space </a:t>
            </a:r>
            <a:endParaRPr lang="en-US" dirty="0" smtClean="0"/>
          </a:p>
          <a:p>
            <a:pPr algn="l" rtl="0"/>
            <a:r>
              <a:rPr lang="en-US" dirty="0" smtClean="0"/>
              <a:t>were </a:t>
            </a:r>
            <a:r>
              <a:rPr lang="en-US" dirty="0"/>
              <a:t>built in </a:t>
            </a:r>
            <a:r>
              <a:rPr lang="en-US" dirty="0" smtClean="0"/>
              <a:t>2000–2002.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72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649</Words>
  <Application>Microsoft Office PowerPoint</Application>
  <PresentationFormat>On-screen Show (4:3)</PresentationFormat>
  <Paragraphs>109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Site Strategy Case Studies</vt:lpstr>
      <vt:lpstr>Pig City – MVDRV a theoretical program</vt:lpstr>
      <vt:lpstr>PowerPoint Presentation</vt:lpstr>
      <vt:lpstr>PowerPoint Presentation</vt:lpstr>
      <vt:lpstr>PowerPoint Presentation</vt:lpstr>
      <vt:lpstr>PowerPoint Presentation</vt:lpstr>
      <vt:lpstr>ZedFactory  Christchurch Urban Village (community strategy project)</vt:lpstr>
      <vt:lpstr>PowerPoint Presentation</vt:lpstr>
      <vt:lpstr>ZedFactory – BedZED  (Bill Dunster Architects) (built)</vt:lpstr>
      <vt:lpstr>PowerPoint Presentation</vt:lpstr>
      <vt:lpstr>PowerPoint Presentation</vt:lpstr>
      <vt:lpstr>Technische Universitat Darmstadt Solar Powered House (built – student competition)</vt:lpstr>
      <vt:lpstr>MOSS SUND Architects CISTA: Modern Rainwater Harvesting Made Beautiful</vt:lpstr>
      <vt:lpstr>PowerPoint Presentation</vt:lpstr>
      <vt:lpstr>Bibliography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Yafim</dc:creator>
  <cp:lastModifiedBy>Yafim</cp:lastModifiedBy>
  <cp:revision>27</cp:revision>
  <dcterms:created xsi:type="dcterms:W3CDTF">2013-10-20T20:52:29Z</dcterms:created>
  <dcterms:modified xsi:type="dcterms:W3CDTF">2013-10-21T21:59:35Z</dcterms:modified>
</cp:coreProperties>
</file>