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087"/>
    <a:srgbClr val="192FC5"/>
    <a:srgbClr val="65C56C"/>
    <a:srgbClr val="C53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92" autoAdjust="0"/>
  </p:normalViewPr>
  <p:slideViewPr>
    <p:cSldViewPr snapToGrid="0" snapToObjects="1">
      <p:cViewPr>
        <p:scale>
          <a:sx n="95" d="100"/>
          <a:sy n="95" d="100"/>
        </p:scale>
        <p:origin x="-113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4EE17-13FD-FC49-8DBB-70D06139AD30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7ACC1B-EBAF-8C4E-91E0-DED796DEA6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747649"/>
            <a:ext cx="8228013" cy="1066800"/>
          </a:xfrm>
          <a:ln>
            <a:noFill/>
          </a:ln>
          <a:effectLst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Growing plants in water, </a:t>
            </a:r>
            <a:r>
              <a:rPr lang="en-US" u="sng" dirty="0" smtClean="0"/>
              <a:t>without</a:t>
            </a:r>
            <a:r>
              <a:rPr lang="en-US" dirty="0" smtClean="0"/>
              <a:t> soil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441214" y="981144"/>
            <a:ext cx="8243998" cy="191053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Hydroponics</a:t>
            </a:r>
            <a:endParaRPr lang="en-US" sz="7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94" y="5773038"/>
            <a:ext cx="292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/>
              <a:t>ZEim</a:t>
            </a:r>
            <a:r>
              <a:rPr lang="en-US" sz="1600" b="1" i="1" dirty="0" smtClean="0"/>
              <a:t>:</a:t>
            </a:r>
          </a:p>
          <a:p>
            <a:r>
              <a:rPr lang="en-US" sz="1600" i="1" dirty="0" smtClean="0"/>
              <a:t>De </a:t>
            </a:r>
            <a:r>
              <a:rPr lang="en-US" sz="1600" i="1" dirty="0" err="1" smtClean="0"/>
              <a:t>Pascalis</a:t>
            </a:r>
            <a:r>
              <a:rPr lang="en-US" sz="1600" i="1" dirty="0" smtClean="0"/>
              <a:t> Martina</a:t>
            </a:r>
          </a:p>
          <a:p>
            <a:r>
              <a:rPr lang="en-US" sz="1600" i="1" dirty="0" err="1" smtClean="0"/>
              <a:t>Nedevska</a:t>
            </a:r>
            <a:r>
              <a:rPr lang="en-US" sz="1600" i="1" dirty="0" smtClean="0"/>
              <a:t> Maria-</a:t>
            </a:r>
            <a:r>
              <a:rPr lang="en-US" sz="1600" i="1" dirty="0" err="1" smtClean="0"/>
              <a:t>Yoana</a:t>
            </a:r>
            <a:endParaRPr lang="en-US" sz="1600" i="1" dirty="0" smtClean="0"/>
          </a:p>
          <a:p>
            <a:r>
              <a:rPr lang="en-US" sz="1600" i="1" dirty="0" smtClean="0"/>
              <a:t>Masserini Davide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2603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Film Technique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7720"/>
            <a:ext cx="3888945" cy="388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32422" y="3114841"/>
            <a:ext cx="4411578" cy="2433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Plants supported in small plastic baskets on an inclined table</a:t>
            </a:r>
          </a:p>
          <a:p>
            <a:r>
              <a:rPr lang="en-US" sz="1800" dirty="0"/>
              <a:t>Nutrient enriched water flows over the roots (1-3mm)</a:t>
            </a:r>
          </a:p>
          <a:p>
            <a:r>
              <a:rPr lang="en-US" sz="1800" dirty="0"/>
              <a:t>Water returns to the </a:t>
            </a:r>
            <a:r>
              <a:rPr lang="en-US" sz="1800" dirty="0" smtClean="0"/>
              <a:t>reservoir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90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Water Culture system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9790"/>
            <a:ext cx="4034589" cy="4026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2947" y="2646947"/>
            <a:ext cx="4211053" cy="3970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Styrofoam platform typically holds the plants and floats on the nutrient </a:t>
            </a:r>
            <a:r>
              <a:rPr lang="en-US" sz="1800" dirty="0" err="1" smtClean="0"/>
              <a:t>soltuion</a:t>
            </a:r>
            <a:endParaRPr lang="en-US" sz="1800" dirty="0" smtClean="0"/>
          </a:p>
          <a:p>
            <a:r>
              <a:rPr lang="en-US" sz="1800" dirty="0" smtClean="0"/>
              <a:t>An air pump is used to supply air to a bubbling stone that releases the nutrient solution and supplies oxygen to the plant roots</a:t>
            </a:r>
          </a:p>
          <a:p>
            <a:r>
              <a:rPr lang="en-US" sz="1800" dirty="0" smtClean="0"/>
              <a:t>Leaf </a:t>
            </a:r>
            <a:r>
              <a:rPr lang="en-US" sz="1800" dirty="0"/>
              <a:t>lettuce is the predominant plant grown in this type of system, very few other plants grow well in the Water Culture System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4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 system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7720"/>
            <a:ext cx="3888945" cy="388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32947" y="2865088"/>
            <a:ext cx="4211053" cy="308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dirty="0"/>
              <a:t>Wick System is a passing system, meaning it has no moving parts</a:t>
            </a:r>
          </a:p>
          <a:p>
            <a:r>
              <a:rPr lang="en-US" sz="1800" dirty="0"/>
              <a:t>The nutrient solution is released into the grow tray through a wick</a:t>
            </a:r>
          </a:p>
          <a:p>
            <a:r>
              <a:rPr lang="en-US" sz="1800" dirty="0"/>
              <a:t>There are several different growing mediums that can be used in this hydroponic system</a:t>
            </a:r>
          </a:p>
        </p:txBody>
      </p:sp>
    </p:spTree>
    <p:extLst>
      <p:ext uri="{BB962C8B-B14F-4D97-AF65-F5344CB8AC3E}">
        <p14:creationId xmlns:p14="http://schemas.microsoft.com/office/powerpoint/2010/main" val="350252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Hydroponics in architecture (1)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291">
            <a:off x="706026" y="1502061"/>
            <a:ext cx="7368844" cy="4724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5474" y="6392216"/>
            <a:ext cx="442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Architects: </a:t>
            </a:r>
            <a:r>
              <a:rPr lang="en-US" sz="1200" i="1" dirty="0" err="1" smtClean="0"/>
              <a:t>Plantagon</a:t>
            </a:r>
            <a:r>
              <a:rPr lang="en-US" sz="1200" i="1" dirty="0" smtClean="0"/>
              <a:t> 				</a:t>
            </a:r>
          </a:p>
          <a:p>
            <a:r>
              <a:rPr lang="en-US" sz="1200" i="1" dirty="0" smtClean="0"/>
              <a:t>location: Linkoping, Sweden			year: under development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2894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Hydroponics in architecture (2)</a:t>
            </a:r>
            <a:endParaRPr lang="en-US" dirty="0"/>
          </a:p>
        </p:txBody>
      </p:sp>
      <p:pic>
        <p:nvPicPr>
          <p:cNvPr id="6" name="Content Placeholder 5" descr="259162314_construction-phase-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26291">
            <a:off x="398380" y="1884921"/>
            <a:ext cx="8288420" cy="4308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15474" y="6392216"/>
            <a:ext cx="387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Architects: </a:t>
            </a:r>
            <a:r>
              <a:rPr lang="en-US" sz="1200" i="1" dirty="0"/>
              <a:t>R&amp;Sie(n</a:t>
            </a:r>
            <a:r>
              <a:rPr lang="en-US" sz="1200" i="1" dirty="0" smtClean="0"/>
              <a:t>) 			key dimension:130sqm</a:t>
            </a:r>
          </a:p>
          <a:p>
            <a:r>
              <a:rPr lang="en-US" sz="1200" i="1" dirty="0" smtClean="0"/>
              <a:t>location: Paris, France			year: 2008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4563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Hydroponics in architecture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6291">
            <a:off x="377091" y="1637858"/>
            <a:ext cx="8108996" cy="462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5474" y="6392216"/>
            <a:ext cx="33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Architects: </a:t>
            </a:r>
            <a:r>
              <a:rPr lang="en-US" sz="1200" i="1" dirty="0" err="1"/>
              <a:t>mode:lina</a:t>
            </a:r>
            <a:r>
              <a:rPr lang="en-US" sz="1200" i="1" dirty="0" smtClean="0"/>
              <a:t> 			Area: 420sqm</a:t>
            </a:r>
          </a:p>
          <a:p>
            <a:r>
              <a:rPr lang="en-US" sz="1200" i="1" dirty="0" smtClean="0"/>
              <a:t>location: </a:t>
            </a:r>
            <a:r>
              <a:rPr lang="en-US" sz="1200" i="1" dirty="0" err="1" smtClean="0"/>
              <a:t>Pila</a:t>
            </a:r>
            <a:r>
              <a:rPr lang="en-US" sz="1200" i="1" dirty="0" smtClean="0"/>
              <a:t>, Poland			Phase: concept		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1000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Hydroponics functional diagram</a:t>
            </a:r>
            <a:endParaRPr lang="en-US" dirty="0"/>
          </a:p>
        </p:txBody>
      </p:sp>
      <p:pic>
        <p:nvPicPr>
          <p:cNvPr id="5" name="Content Placeholder 4" descr="514a18c1b3fc4bf07a000017_hydroponic-pumping-station-winning-proposal-mode-lina_mode-lina_hydroponic_pumping_station_sfw_4-528x3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8178" r="-28178"/>
          <a:stretch>
            <a:fillRect/>
          </a:stretch>
        </p:blipFill>
        <p:spPr>
          <a:xfrm>
            <a:off x="-542925" y="2320842"/>
            <a:ext cx="10328275" cy="440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91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Hydroponics in architecture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291">
            <a:off x="441331" y="1565850"/>
            <a:ext cx="8159703" cy="4701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5474" y="6392216"/>
            <a:ext cx="528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Architects: RMA architects			Year: 2012</a:t>
            </a:r>
          </a:p>
          <a:p>
            <a:r>
              <a:rPr lang="en-US" sz="1200" i="1" dirty="0" smtClean="0"/>
              <a:t>location: </a:t>
            </a:r>
            <a:r>
              <a:rPr lang="en-US" sz="1200" i="1" dirty="0"/>
              <a:t>Cyber City, Hyderabad, India</a:t>
            </a:r>
            <a:r>
              <a:rPr lang="en-US" sz="1200" i="1" dirty="0" smtClean="0"/>
              <a:t>				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957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hydroponics?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596106"/>
            <a:ext cx="7662864" cy="2441158"/>
          </a:xfrm>
        </p:spPr>
        <p:txBody>
          <a:bodyPr>
            <a:normAutofit/>
          </a:bodyPr>
          <a:lstStyle/>
          <a:p>
            <a:pPr marL="304800" indent="-304800" algn="just">
              <a:lnSpc>
                <a:spcPct val="90000"/>
              </a:lnSpc>
            </a:pPr>
            <a:r>
              <a:rPr lang="en-US" sz="2400" b="1" dirty="0"/>
              <a:t>Hydroponics </a:t>
            </a:r>
            <a:r>
              <a:rPr lang="en-US" sz="2400" dirty="0"/>
              <a:t>is a subset of </a:t>
            </a:r>
            <a:r>
              <a:rPr lang="en-US" sz="2400" dirty="0" err="1"/>
              <a:t>hydroculture</a:t>
            </a:r>
            <a:r>
              <a:rPr lang="en-US" sz="2400" dirty="0"/>
              <a:t> and is a method of growing plants using mineral nutrient solutions, in water, </a:t>
            </a:r>
            <a:r>
              <a:rPr lang="en-US" sz="2400" u="sng" dirty="0"/>
              <a:t>without</a:t>
            </a:r>
            <a:r>
              <a:rPr lang="en-US" sz="2400" dirty="0"/>
              <a:t> soil.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earliest published work on growing terrestrial plants without soil was the 1627 book </a:t>
            </a:r>
            <a:r>
              <a:rPr lang="en-US" i="1" dirty="0"/>
              <a:t>Sylva </a:t>
            </a:r>
            <a:r>
              <a:rPr lang="en-US" i="1" dirty="0" err="1"/>
              <a:t>Sylvarum</a:t>
            </a:r>
            <a:r>
              <a:rPr lang="en-US" i="1" dirty="0"/>
              <a:t> </a:t>
            </a:r>
            <a:r>
              <a:rPr lang="en-US" dirty="0"/>
              <a:t>by Francis Bacon </a:t>
            </a:r>
          </a:p>
          <a:p>
            <a:r>
              <a:rPr lang="en-US" dirty="0" smtClean="0"/>
              <a:t>After several discoveries of German botanists in the years 1859-65, growth </a:t>
            </a:r>
            <a:r>
              <a:rPr lang="en-US" dirty="0"/>
              <a:t>of terrestrial plants without soil in mineral nutrient solutions was called solution culture</a:t>
            </a:r>
            <a:r>
              <a:rPr lang="en-US" dirty="0" smtClean="0"/>
              <a:t>.</a:t>
            </a:r>
          </a:p>
          <a:p>
            <a:r>
              <a:rPr lang="en-US" dirty="0"/>
              <a:t>By analogy with the ancient Greek term for agriculture, geoponics, the science of cultivating the earth</a:t>
            </a:r>
            <a:r>
              <a:rPr lang="en-US" dirty="0" smtClean="0"/>
              <a:t>, William </a:t>
            </a:r>
            <a:r>
              <a:rPr lang="en-US" dirty="0" err="1"/>
              <a:t>Gericke</a:t>
            </a:r>
            <a:r>
              <a:rPr lang="en-US" dirty="0"/>
              <a:t> </a:t>
            </a:r>
            <a:r>
              <a:rPr lang="en-US" dirty="0" smtClean="0"/>
              <a:t>of the University of California coined </a:t>
            </a:r>
            <a:r>
              <a:rPr lang="en-US" dirty="0"/>
              <a:t>the term </a:t>
            </a:r>
            <a:r>
              <a:rPr lang="en-US" i="1" dirty="0"/>
              <a:t>hydroponics </a:t>
            </a:r>
            <a:r>
              <a:rPr lang="en-US" dirty="0"/>
              <a:t>in </a:t>
            </a:r>
            <a:r>
              <a:rPr lang="en-US" dirty="0" smtClean="0"/>
              <a:t>1937.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9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hydroponics	</a:t>
            </a:r>
            <a:endParaRPr lang="en-US" dirty="0"/>
          </a:p>
        </p:txBody>
      </p:sp>
      <p:pic>
        <p:nvPicPr>
          <p:cNvPr id="4" name="Content Placeholder 3" descr="Wake_Island_air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17040"/>
            <a:ext cx="8105787" cy="3455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9775" y="30057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3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hydroponics?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0" y="2566432"/>
            <a:ext cx="6456947" cy="4291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Yield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2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to 10 times more than soil</a:t>
            </a: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Nutrition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no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deficiencies or toxicities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Water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1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/10th that of irrigation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Diseases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no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soil bacteria or viruses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Weeds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virtually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none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Quality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higher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, better, healthier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Costs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initially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higher, then lower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Maturity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	non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-seasonal, faster</a:t>
            </a: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Transplanting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		minimal 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problems</a:t>
            </a:r>
            <a:endParaRPr lang="en-US" sz="1900" b="1" u="sng" dirty="0">
              <a:solidFill>
                <a:srgbClr val="595959"/>
              </a:solidFill>
              <a:ea typeface="ＭＳ Ｐゴシック" charset="0"/>
              <a:cs typeface="Lucida Grande" charset="0"/>
              <a:sym typeface="Lucida Grande" charset="0"/>
            </a:endParaRPr>
          </a:p>
          <a:p>
            <a:pPr>
              <a:lnSpc>
                <a:spcPct val="70000"/>
              </a:lnSpc>
              <a:buClr>
                <a:srgbClr val="80B606"/>
              </a:buClr>
              <a:buSzPct val="89000"/>
              <a:buFont typeface="Wingdings" charset="0"/>
              <a:buChar char="S"/>
            </a:pPr>
            <a:r>
              <a:rPr lang="en-US" sz="1900" b="1" u="sng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Environmental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900" dirty="0" smtClean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	compatible</a:t>
            </a:r>
            <a:r>
              <a:rPr lang="en-US" sz="1900" dirty="0">
                <a:solidFill>
                  <a:srgbClr val="595959"/>
                </a:solidFill>
                <a:ea typeface="ＭＳ Ｐゴシック" charset="0"/>
                <a:cs typeface="Lucida Grande" charset="0"/>
                <a:sym typeface="Lucida Grande" charset="0"/>
              </a:rPr>
              <a:t>, safe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5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3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six different types of hydroponic growing systems, they are: </a:t>
            </a:r>
            <a:endParaRPr lang="en-US" dirty="0" smtClean="0"/>
          </a:p>
          <a:p>
            <a:pPr lvl="7"/>
            <a:r>
              <a:rPr lang="en-US" sz="2000" u="sng" dirty="0" err="1" smtClean="0"/>
              <a:t>Aeroponic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System</a:t>
            </a:r>
            <a:endParaRPr lang="en-US" sz="2000" dirty="0" smtClean="0"/>
          </a:p>
          <a:p>
            <a:pPr lvl="7"/>
            <a:r>
              <a:rPr lang="en-US" sz="2000" u="sng" dirty="0" smtClean="0"/>
              <a:t>Drip </a:t>
            </a:r>
            <a:r>
              <a:rPr lang="en-US" sz="2000" u="sng" dirty="0" smtClean="0"/>
              <a:t>System</a:t>
            </a:r>
          </a:p>
          <a:p>
            <a:pPr lvl="7"/>
            <a:r>
              <a:rPr lang="en-US" sz="2000" u="sng" dirty="0" smtClean="0"/>
              <a:t>Ebb </a:t>
            </a:r>
            <a:r>
              <a:rPr lang="en-US" sz="2000" u="sng" dirty="0"/>
              <a:t>and Flow </a:t>
            </a:r>
            <a:r>
              <a:rPr lang="en-US" sz="2000" u="sng" dirty="0" smtClean="0"/>
              <a:t>System</a:t>
            </a:r>
            <a:endParaRPr lang="en-US" sz="2000" dirty="0"/>
          </a:p>
          <a:p>
            <a:pPr lvl="7"/>
            <a:r>
              <a:rPr lang="en-US" sz="2000" u="sng" dirty="0" smtClean="0"/>
              <a:t>N.F.T.</a:t>
            </a:r>
          </a:p>
          <a:p>
            <a:pPr lvl="7"/>
            <a:r>
              <a:rPr lang="en-US" sz="2000" u="sng" dirty="0" smtClean="0"/>
              <a:t>Water </a:t>
            </a:r>
            <a:r>
              <a:rPr lang="en-US" sz="2000" u="sng" dirty="0"/>
              <a:t>Culture </a:t>
            </a:r>
            <a:r>
              <a:rPr lang="en-US" sz="2000" u="sng" dirty="0" smtClean="0"/>
              <a:t>System</a:t>
            </a:r>
          </a:p>
          <a:p>
            <a:pPr lvl="7"/>
            <a:r>
              <a:rPr lang="en-US" sz="2000" u="sng" dirty="0" smtClean="0"/>
              <a:t>Wick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30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Aeroponic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7301" y="27235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6737" y="2727805"/>
            <a:ext cx="4037263" cy="353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dirty="0"/>
              <a:t>growing medium is primarily air</a:t>
            </a:r>
          </a:p>
          <a:p>
            <a:r>
              <a:rPr lang="en-US" sz="1800" dirty="0"/>
              <a:t>The roots hang in the air and are misted with nutrients every few minutes</a:t>
            </a:r>
          </a:p>
          <a:p>
            <a:r>
              <a:rPr lang="en-US" sz="1800" dirty="0"/>
              <a:t>A timer must be used to control the nutrient pump to ensure the plants are properly misted with the nutrients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06316"/>
            <a:ext cx="4355432" cy="4080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746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system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7720"/>
            <a:ext cx="3888945" cy="388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85895" y="2700422"/>
            <a:ext cx="4358105" cy="378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Plants are in rock-wool cube, then grow on in a rock-wool slab</a:t>
            </a:r>
          </a:p>
          <a:p>
            <a:r>
              <a:rPr lang="en-US" sz="1800" dirty="0"/>
              <a:t>Plants individually fed using drippers which deliver a volume of water per hour</a:t>
            </a:r>
          </a:p>
          <a:p>
            <a:r>
              <a:rPr lang="en-US" sz="1800" dirty="0"/>
              <a:t>Recovery Drip system collects and reuses solution in excess</a:t>
            </a:r>
          </a:p>
          <a:p>
            <a:r>
              <a:rPr lang="en-US" sz="1800" dirty="0"/>
              <a:t>Non-Recovery Drip system must ensure the least amount of waste</a:t>
            </a:r>
          </a:p>
        </p:txBody>
      </p:sp>
    </p:spTree>
    <p:extLst>
      <p:ext uri="{BB962C8B-B14F-4D97-AF65-F5344CB8AC3E}">
        <p14:creationId xmlns:p14="http://schemas.microsoft.com/office/powerpoint/2010/main" val="39712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Ebb and Flow system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7720"/>
            <a:ext cx="3888945" cy="388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32421" y="2927684"/>
            <a:ext cx="4411579" cy="355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This system works by temporarily flooding the grow tray with nutrient solution and then draining the solution back into the reservoir, which is controlled by a </a:t>
            </a:r>
            <a:r>
              <a:rPr lang="en-US" sz="1800" dirty="0" err="1"/>
              <a:t>submeresed</a:t>
            </a:r>
            <a:r>
              <a:rPr lang="en-US" sz="1800" dirty="0"/>
              <a:t> pump on a timer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system can be modified in many ways such as filling the grow tray with grow rocks or </a:t>
            </a:r>
            <a:r>
              <a:rPr lang="en-US" sz="1800" dirty="0" smtClean="0"/>
              <a:t>gravel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27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1421</TotalTime>
  <Words>497</Words>
  <Application>Microsoft Macintosh PowerPoint</Application>
  <PresentationFormat>On-screen Show (4:3)</PresentationFormat>
  <Paragraphs>71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Genesis</vt:lpstr>
      <vt:lpstr>Hydroponics</vt:lpstr>
      <vt:lpstr>What is hydroponics?</vt:lpstr>
      <vt:lpstr>Origins</vt:lpstr>
      <vt:lpstr>Success of hydroponics </vt:lpstr>
      <vt:lpstr>Why hydroponics?</vt:lpstr>
      <vt:lpstr>Typologies</vt:lpstr>
      <vt:lpstr>Aeroponic system</vt:lpstr>
      <vt:lpstr>Drip system</vt:lpstr>
      <vt:lpstr>Ebb and Flow system</vt:lpstr>
      <vt:lpstr>Nutrient Film Technique system</vt:lpstr>
      <vt:lpstr>Deep Water Culture system</vt:lpstr>
      <vt:lpstr>Wick system</vt:lpstr>
      <vt:lpstr>Hydroponics in architecture (1)</vt:lpstr>
      <vt:lpstr>Hydroponics in architecture (2)</vt:lpstr>
      <vt:lpstr>Hydroponics in architecture (3)</vt:lpstr>
      <vt:lpstr>Hydroponics functional diagram</vt:lpstr>
      <vt:lpstr>Hydroponics in architecture (4)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Hydroponics</dc:title>
  <dc:creator>Davide Masserini</dc:creator>
  <cp:lastModifiedBy>Davide Masserini</cp:lastModifiedBy>
  <cp:revision>35</cp:revision>
  <dcterms:created xsi:type="dcterms:W3CDTF">2013-10-18T10:10:28Z</dcterms:created>
  <dcterms:modified xsi:type="dcterms:W3CDTF">2013-10-21T11:32:39Z</dcterms:modified>
</cp:coreProperties>
</file>